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0" r:id="rId3"/>
    <p:sldId id="421" r:id="rId5"/>
    <p:sldId id="356" r:id="rId6"/>
    <p:sldId id="316" r:id="rId7"/>
    <p:sldId id="424" r:id="rId8"/>
    <p:sldId id="425" r:id="rId9"/>
    <p:sldId id="422" r:id="rId10"/>
    <p:sldId id="318" r:id="rId11"/>
    <p:sldId id="378" r:id="rId12"/>
    <p:sldId id="426" r:id="rId13"/>
    <p:sldId id="427" r:id="rId14"/>
    <p:sldId id="441" r:id="rId15"/>
    <p:sldId id="428" r:id="rId16"/>
    <p:sldId id="423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287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0" userDrawn="1">
          <p15:clr>
            <a:srgbClr val="A4A3A4"/>
          </p15:clr>
        </p15:guide>
        <p15:guide id="2" pos="38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543A"/>
    <a:srgbClr val="FFD966"/>
    <a:srgbClr val="FEDF7E"/>
    <a:srgbClr val="FAEDBF"/>
    <a:srgbClr val="FCF6DF"/>
    <a:srgbClr val="DDB078"/>
    <a:srgbClr val="FFEAAD"/>
    <a:srgbClr val="FFEAAA"/>
    <a:srgbClr val="FFF2CC"/>
    <a:srgbClr val="FBF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96" autoAdjust="0"/>
    <p:restoredTop sz="89463" autoAdjust="0"/>
  </p:normalViewPr>
  <p:slideViewPr>
    <p:cSldViewPr snapToGrid="0" showGuides="1">
      <p:cViewPr varScale="1">
        <p:scale>
          <a:sx n="131" d="100"/>
          <a:sy n="131" d="100"/>
        </p:scale>
        <p:origin x="84" y="336"/>
      </p:cViewPr>
      <p:guideLst>
        <p:guide orient="horz" pos="2100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94CBC-BDF5-4D20-8C0D-EAAC91B229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CD5C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25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-38100"/>
            <a:ext cx="12192000" cy="812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47004"/>
            <a:ext cx="12192000" cy="6710996"/>
          </a:xfrm>
          <a:prstGeom prst="rect">
            <a:avLst/>
          </a:prstGeom>
          <a:solidFill>
            <a:srgbClr val="E4DFD8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489A-5E47-4FE4-AE18-62ADBFEF534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>
            <a:off x="0" y="6589486"/>
            <a:ext cx="12192000" cy="268514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>
            <a:off x="5652697" y="6230942"/>
            <a:ext cx="886607" cy="436165"/>
          </a:xfrm>
          <a:custGeom>
            <a:avLst/>
            <a:gdLst>
              <a:gd name="connsiteX0" fmla="*/ 443303 w 886607"/>
              <a:gd name="connsiteY0" fmla="*/ 0 h 436165"/>
              <a:gd name="connsiteX1" fmla="*/ 878385 w 886607"/>
              <a:gd name="connsiteY1" fmla="*/ 354602 h 436165"/>
              <a:gd name="connsiteX2" fmla="*/ 886607 w 886607"/>
              <a:gd name="connsiteY2" fmla="*/ 436165 h 436165"/>
              <a:gd name="connsiteX3" fmla="*/ 0 w 886607"/>
              <a:gd name="connsiteY3" fmla="*/ 436165 h 436165"/>
              <a:gd name="connsiteX4" fmla="*/ 8222 w 886607"/>
              <a:gd name="connsiteY4" fmla="*/ 354602 h 436165"/>
              <a:gd name="connsiteX5" fmla="*/ 443303 w 886607"/>
              <a:gd name="connsiteY5" fmla="*/ 0 h 43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607" h="436165">
                <a:moveTo>
                  <a:pt x="443303" y="0"/>
                </a:moveTo>
                <a:cubicBezTo>
                  <a:pt x="657916" y="0"/>
                  <a:pt x="836974" y="152231"/>
                  <a:pt x="878385" y="354602"/>
                </a:cubicBezTo>
                <a:lnTo>
                  <a:pt x="886607" y="436165"/>
                </a:lnTo>
                <a:lnTo>
                  <a:pt x="0" y="436165"/>
                </a:lnTo>
                <a:lnTo>
                  <a:pt x="8222" y="354602"/>
                </a:lnTo>
                <a:cubicBezTo>
                  <a:pt x="49633" y="152231"/>
                  <a:pt x="228690" y="0"/>
                  <a:pt x="443303" y="0"/>
                </a:cubicBezTo>
                <a:close/>
              </a:path>
            </a:pathLst>
          </a:cu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79293" y="6345871"/>
            <a:ext cx="631032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DCF069B-D994-4262-8CEC-8B0A802048A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FF0C-622D-4397-AF87-511152E3604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719BE-93E2-487A-ACF7-8E3FCD5AA93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F069B-D994-4262-8CEC-8B0A802048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tags" Target="../tags/tag1.xml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.png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7.png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8.png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9.png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png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1.png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openxmlformats.org/officeDocument/2006/relationships/image" Target="../media/image13.png"/><Relationship Id="rId2" Type="http://schemas.microsoft.com/office/2007/relationships/hdphoto" Target="../media/image12.wdp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microsoft.com/office/2007/relationships/hdphoto" Target="../media/image12.wdp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D:\liyi\Desktop\读研期间的文档\研小招\PPT&amp;简历\PPT素材\新建文件夹\图片1.png图片1"/>
          <p:cNvPicPr>
            <a:picLocks noChangeAspect="1"/>
          </p:cNvPicPr>
          <p:nvPr/>
        </p:nvPicPr>
        <p:blipFill>
          <a:blip r:embed="rId1">
            <a:lum bright="-6000" contrast="-6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463" y="0"/>
            <a:ext cx="12180570" cy="6858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330" y="1348494"/>
            <a:ext cx="8650940" cy="208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386" y="3429000"/>
            <a:ext cx="5416828" cy="6604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22722" y="4872316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汇报人：文少博     时间：</a:t>
            </a:r>
            <a:r>
              <a:rPr lang="en-US" altLang="zh-CN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2023/2/23</a:t>
            </a:r>
            <a:endParaRPr lang="zh-CN" altLang="en-US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99225" y="1225893"/>
            <a:ext cx="3905660" cy="3657391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63892" y="902334"/>
            <a:ext cx="5966691" cy="5503329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二、关键点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301913" y="1495360"/>
            <a:ext cx="3576508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考虑新闻之间的竞争：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对于生命周期存在重合的两篇新闻，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它们之间存在竞争关系，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被点击的新闻比未被点击的新闻更受欢迎。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（有限的竞争）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步骤：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）确定处于相互竞争中的新闻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）确定正面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/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负面新闻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4" name="剪去对角的矩形 13"/>
          <p:cNvSpPr/>
          <p:nvPr/>
        </p:nvSpPr>
        <p:spPr>
          <a:xfrm rot="7500000">
            <a:off x="10806246" y="576898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089" y="1017802"/>
            <a:ext cx="4904220" cy="52723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99224" y="1405854"/>
            <a:ext cx="10277273" cy="4343192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二、关键点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301913" y="1636411"/>
            <a:ext cx="9863333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竞争新闻中基于置信度的负采样：大量未被点击的负面新闻中，有很多可能只是用户未注意到，而不是真的存在负面偏好。可根据其他用户的反馈计算新闻的流行程度，越不流行说明越有可能是真正的负面新闻，后续抽样负样本时会赋予其高概率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步骤：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）定义置信度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）训练模型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438" y="2477272"/>
            <a:ext cx="6791800" cy="3139111"/>
          </a:xfrm>
          <a:prstGeom prst="rect">
            <a:avLst/>
          </a:prstGeom>
        </p:spPr>
      </p:pic>
      <p:sp>
        <p:nvSpPr>
          <p:cNvPr id="14" name="剪去对角的矩形 13"/>
          <p:cNvSpPr/>
          <p:nvPr/>
        </p:nvSpPr>
        <p:spPr>
          <a:xfrm rot="7500000">
            <a:off x="10872453" y="1057821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99224" y="1405854"/>
            <a:ext cx="10277273" cy="4343192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72535" y="2421890"/>
            <a:ext cx="6886575" cy="3272155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二、关键点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301913" y="1636411"/>
            <a:ext cx="9863333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竞争新闻中基于置信度的负采样：大量未被点击的负面新闻中，有很多可能只是用户未注意到，而不是真的存在负面偏好。可根据其他用户的反馈计算新闻的流行程度，越不流行说明越有可能是真正的负面新闻，后续抽样负样本时会赋予其高概率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步骤：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）定义置信度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）训练模型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4" name="剪去对角的矩形 13"/>
          <p:cNvSpPr/>
          <p:nvPr/>
        </p:nvSpPr>
        <p:spPr>
          <a:xfrm rot="7500000">
            <a:off x="10872453" y="1057821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99224" y="1405854"/>
            <a:ext cx="10277273" cy="4343192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二、关键点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301913" y="1636411"/>
            <a:ext cx="986333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3.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考虑新闻的剩余寿命：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 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根据新闻剩余寿命的长度，调整预测偏好分数，避免推荐已经或将要“死亡”的新闻，优先推荐“年轻”的新闻。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4" name="剪去对角的矩形 13"/>
          <p:cNvSpPr/>
          <p:nvPr/>
        </p:nvSpPr>
        <p:spPr>
          <a:xfrm rot="7500000">
            <a:off x="10872453" y="1057821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447" y="2462110"/>
            <a:ext cx="5905804" cy="26925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4623003" y="5363845"/>
            <a:ext cx="796925" cy="797560"/>
          </a:xfrm>
          <a:prstGeom prst="ellipse">
            <a:avLst/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74440" y="2338499"/>
            <a:ext cx="4501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 </a:t>
            </a:r>
            <a:r>
              <a:rPr lang="zh-CN" altLang="en-US" sz="40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zh-CN" altLang="en-US" sz="4000" b="1" dirty="0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1374479" y="3432067"/>
            <a:ext cx="435693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一、实验准备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二、实验结论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 rot="14100000" flipH="1">
            <a:off x="1352118" y="726440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211660" y="5856909"/>
            <a:ext cx="2562860" cy="761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99225" y="1405854"/>
            <a:ext cx="7641077" cy="4343192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一、实验准备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52" y="1507243"/>
            <a:ext cx="7309226" cy="41404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99225" y="1405854"/>
            <a:ext cx="8857036" cy="4343192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二、实验结论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3975" y="1809027"/>
            <a:ext cx="5569085" cy="261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考虑以下问题分析实验结论：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1.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通过考虑有限的竞争来确定用户的负面新闻的效果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2.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将基于流行度的置信度用于负抽样的效果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3.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通过新闻的剩余寿命调整预测偏好的效果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4.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用于计算负面新闻置信度的平滑函数与推荐准确度的关系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5.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参数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α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与推荐准确度的关系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99225" y="1405854"/>
            <a:ext cx="8857036" cy="4343192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二、实验结论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76" y="1714336"/>
            <a:ext cx="8581934" cy="35704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74906" y="1257085"/>
            <a:ext cx="7242243" cy="5236127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二、实验结论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05" y="1315452"/>
            <a:ext cx="6956716" cy="50470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99224" y="1405854"/>
            <a:ext cx="9367737" cy="4824712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二、实验结论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06" y="1477003"/>
            <a:ext cx="8776443" cy="45444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liyi\Desktop\读研期间的文档\研小招\PPT&amp;简历\PPT素材\新建文件夹\图片14.png图片14"/>
          <p:cNvPicPr>
            <a:picLocks noChangeAspect="1"/>
          </p:cNvPicPr>
          <p:nvPr/>
        </p:nvPicPr>
        <p:blipFill>
          <a:blip r:embed="rId1">
            <a:alphaModFix amt="90000"/>
            <a:lum bright="-6000" contrast="6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2540"/>
            <a:ext cx="12187555" cy="6855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01185" y="1085850"/>
            <a:ext cx="33896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苹方 特粗" panose="020B0800000000000000" charset="-122"/>
                <a:ea typeface="苹方 特粗" panose="020B0800000000000000" charset="-122"/>
              </a:rPr>
              <a:t>CONTENTS</a:t>
            </a:r>
            <a:endParaRPr lang="en-US" altLang="zh-CN" sz="4400" dirty="0">
              <a:solidFill>
                <a:schemeClr val="bg1"/>
              </a:solidFill>
              <a:latin typeface="苹方 特粗" panose="020B0800000000000000" charset="-122"/>
              <a:ea typeface="苹方 特粗" panose="020B0800000000000000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718845" y="2812415"/>
            <a:ext cx="17894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概念和背景</a:t>
            </a:r>
            <a:endParaRPr lang="zh-CN" altLang="en-US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295623" y="2812415"/>
            <a:ext cx="21799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LANCER</a:t>
            </a:r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212529" y="2813298"/>
            <a:ext cx="17894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zh-CN" altLang="en-US" sz="2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343435333335383b333633353330343bd6a6d2b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60000" flipH="1">
            <a:off x="3359560" y="2842446"/>
            <a:ext cx="508000" cy="508000"/>
          </a:xfrm>
          <a:prstGeom prst="rect">
            <a:avLst/>
          </a:prstGeom>
        </p:spPr>
      </p:pic>
      <p:pic>
        <p:nvPicPr>
          <p:cNvPr id="4" name="图片 3" descr="343435333335383b333633353330343bd6a6d2b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60000" flipH="1">
            <a:off x="6038189" y="2815213"/>
            <a:ext cx="508000" cy="508000"/>
          </a:xfrm>
          <a:prstGeom prst="rect">
            <a:avLst/>
          </a:prstGeom>
        </p:spPr>
      </p:pic>
      <p:pic>
        <p:nvPicPr>
          <p:cNvPr id="17" name="图片 16" descr="343435333335383b333633353330343bd6a6d2b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60000" flipH="1">
            <a:off x="8959764" y="2753544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99224" y="1405854"/>
            <a:ext cx="9367737" cy="4824712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二、实验结论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71" y="1491726"/>
            <a:ext cx="6220190" cy="465296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99224" y="1405854"/>
            <a:ext cx="7509755" cy="4309146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二、实验结论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88" y="1514926"/>
            <a:ext cx="6019774" cy="40910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liyi\Desktop\读研期间的文档\研小招\PPT&amp;简历\PPT素材\新建文件夹\图片14.png图片14"/>
          <p:cNvPicPr>
            <a:picLocks noChangeAspect="1"/>
          </p:cNvPicPr>
          <p:nvPr/>
        </p:nvPicPr>
        <p:blipFill>
          <a:blip r:embed="rId1">
            <a:alphaModFix amt="90000"/>
            <a:lum bright="-6000" contrast="6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2540"/>
            <a:ext cx="12187555" cy="6855460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3275405" y="1998996"/>
            <a:ext cx="5664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THANK YOU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885987" y="4115433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055110" y="4008755"/>
            <a:ext cx="2138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汇报人：文少博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516717" y="4113793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85621" y="4006830"/>
            <a:ext cx="232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2023/2/23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99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0" grpId="0" bldLvl="0" animBg="1"/>
      <p:bldP spid="61" grpId="0"/>
      <p:bldP spid="62" grpId="0" bldLvl="0" animBg="1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4623003" y="5363845"/>
            <a:ext cx="796925" cy="797560"/>
          </a:xfrm>
          <a:prstGeom prst="ellipse">
            <a:avLst/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74440" y="2338499"/>
            <a:ext cx="3721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 </a:t>
            </a:r>
            <a:r>
              <a:rPr lang="zh-CN" altLang="en-US" sz="40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概念和背景</a:t>
            </a:r>
            <a:endParaRPr lang="zh-CN" altLang="en-US" sz="4000" b="1" dirty="0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1374479" y="3432067"/>
            <a:ext cx="4356939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一、新闻“寿命”的概念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二、关于新闻“寿命”的两点假设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三、相关现象与研究背景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 rot="14100000" flipH="1">
            <a:off x="1352118" y="726440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211660" y="5856909"/>
            <a:ext cx="2562860" cy="761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1633" y="-4068"/>
            <a:ext cx="12201525" cy="6865501"/>
          </a:xfrm>
          <a:prstGeom prst="rect">
            <a:avLst/>
          </a:prstGeom>
        </p:spPr>
      </p:pic>
      <p:pic>
        <p:nvPicPr>
          <p:cNvPr id="19" name="图片 18" descr="白色logo副本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9214668" y="5856605"/>
            <a:ext cx="2562860" cy="7607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94790" y="1436005"/>
            <a:ext cx="9849993" cy="4332497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47217" y="4114176"/>
            <a:ext cx="8925906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从发布到最后一次点击所经历的这段时间，称为新闻的“寿命”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优化：可设置一个范围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m%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（通过点击量），如本文取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m=80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时，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Lifetime(80) = 36 hours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（意味着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36h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内可以获得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80%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的点击量）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4365" y="694055"/>
            <a:ext cx="420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一、新闻“寿命”的概念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 rot="7500000">
            <a:off x="10248172" y="1153747"/>
            <a:ext cx="602950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821" y="1596143"/>
            <a:ext cx="5983929" cy="273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1633" y="-4068"/>
            <a:ext cx="12201525" cy="6865501"/>
          </a:xfrm>
          <a:prstGeom prst="rect">
            <a:avLst/>
          </a:prstGeom>
        </p:spPr>
      </p:pic>
      <p:pic>
        <p:nvPicPr>
          <p:cNvPr id="19" name="图片 18" descr="白色logo副本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9214668" y="5856605"/>
            <a:ext cx="2562860" cy="7607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94790" y="1436005"/>
            <a:ext cx="9849993" cy="4332497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73746" y="1598517"/>
            <a:ext cx="4522442" cy="19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假设</a:t>
            </a:r>
            <a:r>
              <a:rPr lang="en-US" altLang="zh-CN" sz="16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相比于电影或商品，新闻的寿命更短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假设</a:t>
            </a:r>
            <a:r>
              <a:rPr lang="en-US" altLang="zh-CN" sz="14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只有生命周期存在重叠的新闻之间，才存在相互竞争。（在后续「关键点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」中详细讨论）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4365" y="694055"/>
            <a:ext cx="5742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二、关于新闻“寿命”的两点假设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 rot="7500000">
            <a:off x="10248172" y="1153747"/>
            <a:ext cx="602950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85" y="1537710"/>
            <a:ext cx="4379507" cy="412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831" y="3677322"/>
            <a:ext cx="4562272" cy="1871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1633" y="-4068"/>
            <a:ext cx="12201525" cy="686550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94790" y="1347281"/>
            <a:ext cx="9849993" cy="5165387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4365" y="694055"/>
            <a:ext cx="5742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三、相关现象与研究背景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 rot="7500000">
            <a:off x="10248172" y="1153747"/>
            <a:ext cx="602950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45" y="1462839"/>
            <a:ext cx="7901376" cy="395068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09866" y="5510719"/>
            <a:ext cx="641156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由此，本文提出一个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LANCER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方法，该方法独立于现有的新闻推荐模型，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因此可以与现有模型进行结合，提高其推荐的准确性。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4623003" y="5363845"/>
            <a:ext cx="796925" cy="797560"/>
          </a:xfrm>
          <a:prstGeom prst="ellipse">
            <a:avLst/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74440" y="2338499"/>
            <a:ext cx="4501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 LANCER </a:t>
            </a:r>
            <a:r>
              <a:rPr lang="zh-CN" altLang="en-US" sz="40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4000" b="1" dirty="0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1374479" y="3432067"/>
            <a:ext cx="435693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一、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LANCER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整体过程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二、关键点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 rot="14100000" flipH="1">
            <a:off x="1352118" y="726440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211660" y="5856909"/>
            <a:ext cx="2562860" cy="7611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pic>
        <p:nvPicPr>
          <p:cNvPr id="19" name="图片 18" descr="白色logo副本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9171305" y="5856605"/>
            <a:ext cx="2562860" cy="76073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8728444" y="4097825"/>
            <a:ext cx="2177344" cy="1433835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6616422" y="4110356"/>
            <a:ext cx="2031467" cy="1422832"/>
            <a:chOff x="2056" y="3087"/>
            <a:chExt cx="4183" cy="4776"/>
          </a:xfrm>
        </p:grpSpPr>
        <p:sp>
          <p:nvSpPr>
            <p:cNvPr id="41" name="矩形 40"/>
            <p:cNvSpPr/>
            <p:nvPr/>
          </p:nvSpPr>
          <p:spPr>
            <a:xfrm>
              <a:off x="2056" y="3087"/>
              <a:ext cx="4183" cy="4776"/>
            </a:xfrm>
            <a:prstGeom prst="rect">
              <a:avLst/>
            </a:prstGeom>
            <a:solidFill>
              <a:srgbClr val="FCF6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208" y="3344"/>
              <a:ext cx="4030" cy="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9554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 3</a:t>
              </a:r>
              <a:endParaRPr lang="en-US" altLang="zh-CN" sz="14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 dirty="0"/>
            </a:p>
            <a:p>
              <a:pPr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1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训练现有的基于</a:t>
              </a:r>
              <a:r>
                <a:rPr lang="en-US" altLang="zh-CN" sz="11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dl </a:t>
              </a:r>
              <a:r>
                <a:rPr lang="zh-CN" altLang="en-US" sz="11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的模型，</a:t>
              </a:r>
              <a:endParaRPr lang="en-US" altLang="zh-CN" sz="1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1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预测用户偏好</a:t>
              </a:r>
              <a:endParaRPr lang="en-US" altLang="zh-CN" sz="11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587051" y="4121123"/>
            <a:ext cx="2503009" cy="1422832"/>
            <a:chOff x="3330" y="2687"/>
            <a:chExt cx="4183" cy="4752"/>
          </a:xfrm>
        </p:grpSpPr>
        <p:sp>
          <p:nvSpPr>
            <p:cNvPr id="9" name="矩形 8"/>
            <p:cNvSpPr/>
            <p:nvPr/>
          </p:nvSpPr>
          <p:spPr>
            <a:xfrm>
              <a:off x="3330" y="2687"/>
              <a:ext cx="4183" cy="4752"/>
            </a:xfrm>
            <a:prstGeom prst="rect">
              <a:avLst/>
            </a:prstGeom>
            <a:solidFill>
              <a:srgbClr val="FCF6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482" y="2944"/>
              <a:ext cx="4030" cy="4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9554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 1</a:t>
              </a:r>
              <a:endParaRPr lang="en-US" altLang="zh-CN" sz="14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 dirty="0"/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在存在竞争关系的新闻中，挑选出相互对应的正面样本（被点击）和负面样本（未被点击）</a:t>
              </a:r>
              <a:endParaRPr lang="en-US" altLang="zh-CN" sz="11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170613" y="4114491"/>
            <a:ext cx="2365255" cy="1422832"/>
            <a:chOff x="2056" y="3096"/>
            <a:chExt cx="4183" cy="4776"/>
          </a:xfrm>
        </p:grpSpPr>
        <p:sp>
          <p:nvSpPr>
            <p:cNvPr id="37" name="矩形 36"/>
            <p:cNvSpPr/>
            <p:nvPr/>
          </p:nvSpPr>
          <p:spPr>
            <a:xfrm>
              <a:off x="2056" y="3096"/>
              <a:ext cx="4183" cy="4776"/>
            </a:xfrm>
            <a:prstGeom prst="rect">
              <a:avLst/>
            </a:prstGeom>
            <a:solidFill>
              <a:srgbClr val="FCF6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208" y="3353"/>
              <a:ext cx="4029" cy="4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9554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 2</a:t>
              </a:r>
              <a:endParaRPr lang="en-US" altLang="zh-CN" sz="14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 dirty="0"/>
            </a:p>
            <a:p>
              <a:pPr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1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在选出的负面样本中，通过流行度计算，进一步将不受欢迎的新闻挑选出来，作为负面样本</a:t>
              </a:r>
              <a:endParaRPr lang="en-US" altLang="zh-CN" sz="1100" dirty="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34365" y="694055"/>
            <a:ext cx="4078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LANCER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整体过程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99757" y="4197359"/>
            <a:ext cx="235829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sz="1400" b="1" dirty="0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/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考虑新闻剩余寿命的影响，</a:t>
            </a:r>
            <a:endParaRPr lang="en-US" altLang="zh-CN" sz="11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调整预测偏好的分数</a:t>
            </a:r>
            <a:endParaRPr lang="en-US" altLang="zh-CN" sz="11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46" y="1357571"/>
            <a:ext cx="9606241" cy="26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535305" y="465455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二、关键点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9225" y="1225893"/>
            <a:ext cx="3905660" cy="3657391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1301913" y="1495360"/>
            <a:ext cx="3576508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考虑新闻之间的竞争：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对于生命周期存在重合的两篇新闻，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它们之间存在竞争关系，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被点击的新闻比未被点击的新闻更受欢迎。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（有限的竞争）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步骤：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）确定处于相互竞争中的新闻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）确定正面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/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负面新闻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63892" y="902334"/>
            <a:ext cx="5966691" cy="5503329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剪去对角的矩形 13"/>
          <p:cNvSpPr/>
          <p:nvPr/>
        </p:nvSpPr>
        <p:spPr>
          <a:xfrm rot="7500000">
            <a:off x="10806246" y="576898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48" y="1174357"/>
            <a:ext cx="5008753" cy="467916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MjgzN2QyYmU1YTg4Y2ViNDc5MmM3YTg5YTk2OTI5ZWQifQ=="/>
  <p:tag name="KSO_WPP_MARK_KEY" val="96ea1fe5-081a-4997-a85e-9cee5bf11af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WPS 演示</Application>
  <PresentationFormat>宽屏</PresentationFormat>
  <Paragraphs>142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Adobe 黑体 Std R</vt:lpstr>
      <vt:lpstr>苹方 特粗</vt:lpstr>
      <vt:lpstr>微软雅黑</vt:lpstr>
      <vt:lpstr>Segoe UI Light</vt:lpstr>
      <vt:lpstr>微软雅黑 Light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bigchin bigchin</dc:creator>
  <cp:lastModifiedBy>乐潇</cp:lastModifiedBy>
  <cp:revision>345</cp:revision>
  <dcterms:created xsi:type="dcterms:W3CDTF">2020-04-22T14:02:00Z</dcterms:created>
  <dcterms:modified xsi:type="dcterms:W3CDTF">2023-02-23T09:29:02Z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B87DB32FCB5D4FA99637F4AF6B6A0A8F</vt:lpwstr>
  </property>
</Properties>
</file>